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62" r:id="rId4"/>
    <p:sldId id="275" r:id="rId5"/>
    <p:sldId id="263" r:id="rId6"/>
    <p:sldId id="264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80" r:id="rId19"/>
    <p:sldId id="279" r:id="rId20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E1F"/>
    <a:srgbClr val="DDCE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2016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39844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t-EE" sz="1800"/>
          </a:p>
        </p:txBody>
      </p:sp>
      <p:sp>
        <p:nvSpPr>
          <p:cNvPr id="17411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t-E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t-EE" sz="1800"/>
          </a:p>
        </p:txBody>
      </p:sp>
      <p:sp>
        <p:nvSpPr>
          <p:cNvPr id="36867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t-E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-11631613" y="-8029575"/>
            <a:ext cx="23264813" cy="1744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t-E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t-EE" sz="1800"/>
          </a:p>
        </p:txBody>
      </p:sp>
      <p:sp>
        <p:nvSpPr>
          <p:cNvPr id="40963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t-E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t-EE" sz="1800"/>
          </a:p>
        </p:txBody>
      </p:sp>
      <p:sp>
        <p:nvSpPr>
          <p:cNvPr id="19459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t-E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t-EE" sz="1800"/>
          </a:p>
        </p:txBody>
      </p:sp>
      <p:sp>
        <p:nvSpPr>
          <p:cNvPr id="21507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t-E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t-EE" sz="1800"/>
          </a:p>
        </p:txBody>
      </p:sp>
      <p:sp>
        <p:nvSpPr>
          <p:cNvPr id="24579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t-E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t-EE" sz="1800"/>
          </a:p>
        </p:txBody>
      </p:sp>
      <p:sp>
        <p:nvSpPr>
          <p:cNvPr id="26627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t-E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t-EE" sz="1800"/>
          </a:p>
        </p:txBody>
      </p:sp>
      <p:sp>
        <p:nvSpPr>
          <p:cNvPr id="28675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t-E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t-EE" sz="1800"/>
          </a:p>
        </p:txBody>
      </p:sp>
      <p:sp>
        <p:nvSpPr>
          <p:cNvPr id="30723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t-E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t-EE" sz="1800"/>
          </a:p>
        </p:txBody>
      </p:sp>
      <p:sp>
        <p:nvSpPr>
          <p:cNvPr id="32771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t-E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t-EE" sz="1800"/>
          </a:p>
        </p:txBody>
      </p:sp>
      <p:sp>
        <p:nvSpPr>
          <p:cNvPr id="34819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t-EE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60A3F-0B1F-EF4D-9C91-9911A42029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75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10DD4-FD3D-5048-95A2-BB83087CED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2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5" y="128590"/>
            <a:ext cx="2055812" cy="599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90"/>
            <a:ext cx="6018213" cy="599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77472-A7BA-0C45-A6CF-AEB3919650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75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28590"/>
            <a:ext cx="82264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39363-DCA6-704A-ACEE-CF48E42BC2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22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28590"/>
            <a:ext cx="82264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5" y="1600202"/>
            <a:ext cx="4037012" cy="4524375"/>
          </a:xfrm>
        </p:spPr>
        <p:txBody>
          <a:bodyPr/>
          <a:lstStyle/>
          <a:p>
            <a:pPr lvl="0"/>
            <a:endParaRPr lang="et-EE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D40B0-CF85-7047-875E-7D000EDF7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82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25031-F132-A14B-9309-2A0680C6DC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56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42CF1-08CB-9F4A-8FBA-6842296698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9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5" y="1600202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C9154-9BC4-9A49-A2FE-D2C2B68E01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31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F9440-9131-424D-ADC9-C89035A432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18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26A71-0CE5-F646-86D0-286B09D6D5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06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C77E9-ED12-4642-91A8-3C994D7D5B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37258-87DA-3A4D-A18A-ACAA2AD766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0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AF110-83E3-0C40-9583-AE2031058F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20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Klõpsa tiitli tekstivormingu redigeerimiseks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Klõpsa liigenduse tekstivormingu redigeerimiseks</a:t>
            </a:r>
          </a:p>
          <a:p>
            <a:pPr lvl="1"/>
            <a:r>
              <a:rPr lang="en-GB"/>
              <a:t>Teine liigendustase</a:t>
            </a:r>
          </a:p>
          <a:p>
            <a:pPr lvl="2"/>
            <a:r>
              <a:rPr lang="en-GB"/>
              <a:t>Kolmas liigendustase</a:t>
            </a:r>
          </a:p>
          <a:p>
            <a:pPr lvl="3"/>
            <a:r>
              <a:rPr lang="en-GB"/>
              <a:t>Neljas liigendustase</a:t>
            </a:r>
          </a:p>
          <a:p>
            <a:pPr lvl="4"/>
            <a:r>
              <a:rPr lang="en-GB"/>
              <a:t>Viies liigendustase</a:t>
            </a:r>
          </a:p>
          <a:p>
            <a:pPr lvl="4"/>
            <a:r>
              <a:rPr lang="en-GB"/>
              <a:t>Kuues liigendustase</a:t>
            </a:r>
          </a:p>
          <a:p>
            <a:pPr lvl="4"/>
            <a:r>
              <a:rPr lang="en-GB"/>
              <a:t>Seitsmes liigendustase</a:t>
            </a:r>
          </a:p>
          <a:p>
            <a:pPr lvl="4"/>
            <a:r>
              <a:rPr lang="en-GB"/>
              <a:t>Kaheksas liigendustase</a:t>
            </a:r>
          </a:p>
          <a:p>
            <a:pPr lvl="4"/>
            <a:r>
              <a:rPr lang="en-GB"/>
              <a:t>Üheksas liigendustase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012980F9-8437-6F40-9A1B-9A93643419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0"/>
          <a:cs typeface="Lucida Sans Unicode" pitchFamily="34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0"/>
          <a:cs typeface="Lucida Sans Unicode" pitchFamily="34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0"/>
          <a:cs typeface="Lucida Sans Unicode" pitchFamily="34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0"/>
          <a:cs typeface="Lucida Sans Unicode" pitchFamily="34" charset="0"/>
        </a:defRPr>
      </a:lvl5pPr>
      <a:lvl6pPr marL="4572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6pPr>
      <a:lvl7pPr marL="9144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7pPr>
      <a:lvl8pPr marL="13716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8pPr>
      <a:lvl9pPr marL="18288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1965325"/>
            <a:ext cx="3916363" cy="95567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003E1F"/>
              </a:buClr>
              <a:buFont typeface="Old English Text MT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600">
                <a:solidFill>
                  <a:srgbClr val="003E1F"/>
                </a:solidFill>
                <a:latin typeface="Old English Text MT" charset="0"/>
              </a:rPr>
              <a:t>The Stuarts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4868863"/>
            <a:ext cx="8064500" cy="188595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80000"/>
              </a:lnSpc>
              <a:spcBef>
                <a:spcPts val="525"/>
              </a:spcBef>
              <a:buClr>
                <a:srgbClr val="C2A86B"/>
              </a:buClr>
              <a:buFont typeface="Palatino Linotype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C2A86B"/>
                </a:solidFill>
                <a:latin typeface="Palatino Linotype" charset="0"/>
              </a:rPr>
              <a:t>James I, the Gunpowder Plot</a:t>
            </a:r>
          </a:p>
          <a:p>
            <a:pPr marL="0" indent="0" eaLnBrk="1" hangingPunct="1">
              <a:lnSpc>
                <a:spcPct val="80000"/>
              </a:lnSpc>
              <a:spcBef>
                <a:spcPts val="525"/>
              </a:spcBef>
              <a:buClr>
                <a:srgbClr val="C2A86B"/>
              </a:buClr>
              <a:buFont typeface="Palatino Linotype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C2A86B"/>
                </a:solidFill>
                <a:latin typeface="Palatino Linotype" charset="0"/>
              </a:rPr>
              <a:t>Charles I, the Civil War</a:t>
            </a:r>
          </a:p>
          <a:p>
            <a:pPr marL="0" indent="0" eaLnBrk="1" hangingPunct="1">
              <a:lnSpc>
                <a:spcPct val="80000"/>
              </a:lnSpc>
              <a:spcBef>
                <a:spcPts val="525"/>
              </a:spcBef>
              <a:buClr>
                <a:srgbClr val="C2A86B"/>
              </a:buClr>
              <a:buFont typeface="Palatino Linotype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C2A86B"/>
                </a:solidFill>
                <a:latin typeface="Palatino Linotype" charset="0"/>
              </a:rPr>
              <a:t>Oliver Cromwell, the Commonwealth</a:t>
            </a:r>
          </a:p>
          <a:p>
            <a:pPr marL="0" indent="0" eaLnBrk="1" hangingPunct="1">
              <a:lnSpc>
                <a:spcPct val="80000"/>
              </a:lnSpc>
              <a:spcBef>
                <a:spcPts val="525"/>
              </a:spcBef>
              <a:buClr>
                <a:srgbClr val="C2A86B"/>
              </a:buClr>
              <a:buFont typeface="Palatino Linotype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C2A86B"/>
                </a:solidFill>
                <a:latin typeface="Palatino Linotype" charset="0"/>
              </a:rPr>
              <a:t>Charles II, the Plague, the Great Fire of London, St Paul’s Cathedral</a:t>
            </a:r>
          </a:p>
          <a:p>
            <a:pPr marL="0" indent="0" eaLnBrk="1" hangingPunct="1">
              <a:lnSpc>
                <a:spcPct val="80000"/>
              </a:lnSpc>
              <a:spcBef>
                <a:spcPts val="525"/>
              </a:spcBef>
              <a:buClr>
                <a:srgbClr val="C2A86B"/>
              </a:buClr>
              <a:buFont typeface="Palatino Linotype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C2A86B"/>
                </a:solidFill>
                <a:latin typeface="Palatino Linotype" charset="0"/>
              </a:rPr>
              <a:t>James II</a:t>
            </a:r>
          </a:p>
          <a:p>
            <a:pPr marL="0" indent="0" eaLnBrk="1" hangingPunct="1">
              <a:lnSpc>
                <a:spcPct val="80000"/>
              </a:lnSpc>
              <a:spcBef>
                <a:spcPts val="525"/>
              </a:spcBef>
              <a:buClr>
                <a:srgbClr val="C2A86B"/>
              </a:buClr>
              <a:buFont typeface="Palatino Linotype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C2A86B"/>
                </a:solidFill>
                <a:latin typeface="Palatino Linotype" charset="0"/>
              </a:rPr>
              <a:t>William and Mary</a:t>
            </a:r>
          </a:p>
          <a:p>
            <a:pPr marL="0" indent="0" eaLnBrk="1" hangingPunct="1">
              <a:lnSpc>
                <a:spcPct val="80000"/>
              </a:lnSpc>
              <a:spcBef>
                <a:spcPts val="525"/>
              </a:spcBef>
              <a:buClr>
                <a:srgbClr val="C2A86B"/>
              </a:buClr>
              <a:buFont typeface="Palatino Linotype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C2A86B"/>
                </a:solidFill>
                <a:latin typeface="Palatino Linotype" charset="0"/>
              </a:rPr>
              <a:t>Anne</a:t>
            </a:r>
          </a:p>
        </p:txBody>
      </p:sp>
      <p:pic>
        <p:nvPicPr>
          <p:cNvPr id="3076" name="Picture 4" descr="545px-England_Arms_1405_sv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04813"/>
            <a:ext cx="3119438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82550"/>
            <a:ext cx="8229600" cy="77152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3E1F"/>
                </a:solidFill>
                <a:latin typeface="Palatino Linotype" charset="0"/>
              </a:rPr>
              <a:t>The Great Plague of London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57675" cy="3919538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1">
                <a:latin typeface="Palatino Linotype" charset="0"/>
              </a:rPr>
              <a:t>The summer of 1665 was unusually hot.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1">
                <a:latin typeface="Palatino Linotype" charset="0"/>
              </a:rPr>
              <a:t>A terrible plague struck London killing about 110,000 people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_tradnl" altLang="ja-JP" sz="2800" b="1">
                <a:latin typeface="Palatino Linotype" charset="0"/>
              </a:rPr>
              <a:t>It is believed to be spread by fleas carried on black rats.</a:t>
            </a:r>
            <a:endParaRPr lang="en-GB" altLang="ja-JP" sz="2800" b="1">
              <a:latin typeface="Palatino Linotype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800" b="1">
                <a:latin typeface="Palatino Linotype" charset="0"/>
              </a:rPr>
              <a:t>“Bring out your dead”!</a:t>
            </a:r>
            <a:endParaRPr lang="es-ES_tradnl" altLang="ja-JP" sz="2800" b="1">
              <a:latin typeface="Palatino Linotype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3" y="1619252"/>
            <a:ext cx="4016375" cy="388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82550"/>
            <a:ext cx="8229600" cy="77152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3E1F"/>
                </a:solidFill>
                <a:latin typeface="Palatino Linotype" charset="0"/>
              </a:rPr>
              <a:t>The Great Plague of London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16375" cy="428625"/>
          </a:xfrm>
        </p:spPr>
        <p:txBody>
          <a:bodyPr lIns="0" tIns="0" rIns="0" bIns="0">
            <a:spAutoFit/>
          </a:bodyPr>
          <a:lstStyle/>
          <a:p>
            <a:pPr eaLnBrk="1" hangingPunct="1"/>
            <a:endParaRPr lang="et-EE">
              <a:latin typeface="Arial" charset="0"/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" y="1071563"/>
            <a:ext cx="8896350" cy="5149850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508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8012" cy="588962"/>
          </a:xfrm>
        </p:spPr>
        <p:txBody>
          <a:bodyPr lIns="0" tIns="0" rIns="0" bIns="0">
            <a:sp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3E1F"/>
                </a:solidFill>
                <a:latin typeface="Palatino Linotype" charset="0"/>
              </a:rPr>
              <a:t>The Great Fire of London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228013" cy="2667000"/>
          </a:xfrm>
        </p:spPr>
        <p:txBody>
          <a:bodyPr lIns="0" tIns="0" rIns="0" bIns="0">
            <a:spAutoFit/>
          </a:bodyPr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>
                <a:latin typeface="Palatino Linotype" charset="0"/>
              </a:rPr>
              <a:t>In the year following the plague, a second disaster struck London. A fire broke out in a baker’s shop in Pudding Lane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>
                <a:latin typeface="Palatino Linotype" charset="0"/>
              </a:rPr>
              <a:t>London was built of wood. So fires spread quickly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>
                <a:latin typeface="Palatino Linotype" charset="0"/>
              </a:rPr>
              <a:t>6 people died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>
                <a:latin typeface="Palatino Linotype" charset="0"/>
              </a:rPr>
              <a:t>80% of the city was destroyed:</a:t>
            </a:r>
            <a:r>
              <a:rPr lang="et-EE" sz="2400" b="1">
                <a:latin typeface="Palatino Linotype" charset="0"/>
              </a:rPr>
              <a:t> </a:t>
            </a:r>
            <a:r>
              <a:rPr lang="en-GB" sz="2400" b="1">
                <a:latin typeface="Palatino Linotype" charset="0"/>
              </a:rPr>
              <a:t>13,000 houses; </a:t>
            </a:r>
            <a:endParaRPr lang="et-EE" sz="2400" b="1">
              <a:latin typeface="Palatino Linotype" charset="0"/>
            </a:endParaRPr>
          </a:p>
          <a:p>
            <a:pPr eaLnBrk="1" hangingPunct="1"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t-EE" sz="2400" b="1">
                <a:latin typeface="Palatino Linotype" charset="0"/>
              </a:rPr>
              <a:t>	</a:t>
            </a:r>
            <a:r>
              <a:rPr lang="en-GB" sz="2400" b="1">
                <a:latin typeface="Palatino Linotype" charset="0"/>
              </a:rPr>
              <a:t>89 churches; 52 Guild Halls</a:t>
            </a:r>
          </a:p>
        </p:txBody>
      </p:sp>
      <p:pic>
        <p:nvPicPr>
          <p:cNvPr id="37891" name="Picture 1" descr="Fire of Lond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3716338"/>
            <a:ext cx="4826000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8013" cy="77152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3E1F"/>
                </a:solidFill>
                <a:latin typeface="Palatino Linotype" charset="0"/>
              </a:rPr>
              <a:t>The Great Fire of London 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14788" cy="428625"/>
          </a:xfrm>
        </p:spPr>
        <p:txBody>
          <a:bodyPr lIns="0" tIns="0" rIns="0" bIns="0">
            <a:spAutoFit/>
          </a:bodyPr>
          <a:lstStyle/>
          <a:p>
            <a:pPr eaLnBrk="1" hangingPunct="1"/>
            <a:endParaRPr lang="et-EE">
              <a:latin typeface="Arial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071563"/>
            <a:ext cx="8858250" cy="5646737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508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6425" cy="1431925"/>
          </a:xfrm>
        </p:spPr>
        <p:txBody>
          <a:bodyPr/>
          <a:lstStyle/>
          <a:p>
            <a:r>
              <a:rPr lang="en-GB">
                <a:solidFill>
                  <a:srgbClr val="003E1F"/>
                </a:solidFill>
                <a:latin typeface="Palatino Linotype" charset="0"/>
              </a:rPr>
              <a:t>St Paul’s Cathedral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844675"/>
            <a:ext cx="4400550" cy="2714625"/>
          </a:xfrm>
        </p:spPr>
        <p:txBody>
          <a:bodyPr/>
          <a:lstStyle/>
          <a:p>
            <a:r>
              <a:rPr lang="en-GB">
                <a:latin typeface="Arial" charset="0"/>
              </a:rPr>
              <a:t>Much of London had been destroyed. The king called on an architect, </a:t>
            </a:r>
            <a:r>
              <a:rPr lang="en-GB">
                <a:solidFill>
                  <a:srgbClr val="008000"/>
                </a:solidFill>
                <a:latin typeface="Arial" charset="0"/>
              </a:rPr>
              <a:t>Sir Christopher Wren</a:t>
            </a:r>
            <a:r>
              <a:rPr lang="en-GB">
                <a:latin typeface="Arial" charset="0"/>
              </a:rPr>
              <a:t>, to design a new city. </a:t>
            </a:r>
          </a:p>
          <a:p>
            <a:r>
              <a:rPr lang="en-GB">
                <a:latin typeface="Arial" charset="0"/>
              </a:rPr>
              <a:t>His masterpiece was St Paul’s Cathedral</a:t>
            </a:r>
          </a:p>
        </p:txBody>
      </p:sp>
      <p:pic>
        <p:nvPicPr>
          <p:cNvPr id="41987" name="Picture 1" descr="St_Pauls_Cathed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125538"/>
            <a:ext cx="2827337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 descr="millenium-bridge-saint-paul-london-2862854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4292600"/>
            <a:ext cx="4021137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6425" cy="1431925"/>
          </a:xfrm>
        </p:spPr>
        <p:txBody>
          <a:bodyPr/>
          <a:lstStyle/>
          <a:p>
            <a:r>
              <a:rPr lang="en-US">
                <a:solidFill>
                  <a:srgbClr val="003E1F"/>
                </a:solidFill>
                <a:latin typeface="Palatino Linotype" charset="0"/>
              </a:rPr>
              <a:t>James</a:t>
            </a:r>
            <a:r>
              <a:rPr lang="en-US">
                <a:latin typeface="Arial" charset="0"/>
              </a:rPr>
              <a:t> </a:t>
            </a:r>
            <a:r>
              <a:rPr lang="en-US">
                <a:solidFill>
                  <a:srgbClr val="003E1F"/>
                </a:solidFill>
                <a:latin typeface="Palatino Linotype" charset="0"/>
              </a:rPr>
              <a:t>II</a:t>
            </a:r>
            <a:br>
              <a:rPr lang="en-US">
                <a:solidFill>
                  <a:srgbClr val="003E1F"/>
                </a:solidFill>
                <a:latin typeface="Palatino Linotype" charset="0"/>
              </a:rPr>
            </a:br>
            <a:r>
              <a:rPr lang="en-US">
                <a:solidFill>
                  <a:srgbClr val="003E1F"/>
                </a:solidFill>
                <a:latin typeface="Palatino Linotype" charset="0"/>
              </a:rPr>
              <a:t>(1685-1688)</a:t>
            </a:r>
          </a:p>
        </p:txBody>
      </p:sp>
      <p:sp>
        <p:nvSpPr>
          <p:cNvPr id="43010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He was a Catholic and soon began to put Catholics in positions of power in the army and government</a:t>
            </a:r>
          </a:p>
          <a:p>
            <a:endParaRPr lang="en-US" sz="2400">
              <a:latin typeface="Arial" charset="0"/>
            </a:endParaRPr>
          </a:p>
          <a:p>
            <a:r>
              <a:rPr lang="en-US" sz="2400">
                <a:latin typeface="Arial" charset="0"/>
              </a:rPr>
              <a:t>This worried the protestants, who offered the crown to Mary, James’s Protestant daughter and her husband, William</a:t>
            </a:r>
          </a:p>
        </p:txBody>
      </p:sp>
      <p:pic>
        <p:nvPicPr>
          <p:cNvPr id="43011" name="Picture 4" descr="james I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31940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1925"/>
          </a:xfrm>
        </p:spPr>
        <p:txBody>
          <a:bodyPr/>
          <a:lstStyle/>
          <a:p>
            <a:r>
              <a:rPr lang="en-US">
                <a:solidFill>
                  <a:srgbClr val="003E1F"/>
                </a:solidFill>
                <a:latin typeface="Palatino Linotype" charset="0"/>
              </a:rPr>
              <a:t>William and Mary</a:t>
            </a:r>
            <a:br>
              <a:rPr lang="en-US">
                <a:solidFill>
                  <a:srgbClr val="003E1F"/>
                </a:solidFill>
                <a:latin typeface="Palatino Linotype" charset="0"/>
              </a:rPr>
            </a:br>
            <a:r>
              <a:rPr lang="en-US">
                <a:solidFill>
                  <a:srgbClr val="003E1F"/>
                </a:solidFill>
                <a:latin typeface="Palatino Linotype" charset="0"/>
              </a:rPr>
              <a:t>(1688-1702)</a:t>
            </a:r>
          </a:p>
        </p:txBody>
      </p:sp>
      <p:sp>
        <p:nvSpPr>
          <p:cNvPr id="44034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2565400"/>
            <a:ext cx="4037012" cy="2260600"/>
          </a:xfrm>
        </p:spPr>
        <p:txBody>
          <a:bodyPr/>
          <a:lstStyle/>
          <a:p>
            <a:r>
              <a:rPr lang="en-US">
                <a:latin typeface="Arial" charset="0"/>
              </a:rPr>
              <a:t>When they came to the throne Parliament drew up a list of rules to control their power.</a:t>
            </a:r>
          </a:p>
        </p:txBody>
      </p:sp>
      <p:pic>
        <p:nvPicPr>
          <p:cNvPr id="44035" name="ClipArt Placeholder 4" descr="william and mary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1916113"/>
            <a:ext cx="4037012" cy="45243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6425" cy="1431925"/>
          </a:xfrm>
        </p:spPr>
        <p:txBody>
          <a:bodyPr/>
          <a:lstStyle/>
          <a:p>
            <a:r>
              <a:rPr lang="en-US">
                <a:solidFill>
                  <a:srgbClr val="003E1F"/>
                </a:solidFill>
                <a:latin typeface="Palatino Linotype" charset="0"/>
              </a:rPr>
              <a:t>Anne (1702-1714)</a:t>
            </a:r>
          </a:p>
        </p:txBody>
      </p:sp>
      <p:sp>
        <p:nvSpPr>
          <p:cNvPr id="45058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r>
              <a:rPr lang="en-US">
                <a:latin typeface="Arial" charset="0"/>
              </a:rPr>
              <a:t>When William died, James II’s other daughter Anne became queen.</a:t>
            </a:r>
          </a:p>
          <a:p>
            <a:r>
              <a:rPr lang="en-US">
                <a:latin typeface="Arial" charset="0"/>
              </a:rPr>
              <a:t>During her reign Parliament began to divide into two parties, the Whigs and the Tories.</a:t>
            </a:r>
          </a:p>
        </p:txBody>
      </p:sp>
      <p:pic>
        <p:nvPicPr>
          <p:cNvPr id="45059" name="ClipArt Placeholder 4" descr="Queen_Anne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6613" y="1600200"/>
            <a:ext cx="4037012" cy="45243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068387"/>
          </a:xfrm>
        </p:spPr>
        <p:txBody>
          <a:bodyPr/>
          <a:lstStyle/>
          <a:p>
            <a:r>
              <a:rPr lang="en-US">
                <a:solidFill>
                  <a:srgbClr val="003E1F"/>
                </a:solidFill>
                <a:latin typeface="Palatino Linotype" charset="0"/>
              </a:rPr>
              <a:t>Daily Life in The Stuarts</a:t>
            </a:r>
          </a:p>
        </p:txBody>
      </p:sp>
      <p:pic>
        <p:nvPicPr>
          <p:cNvPr id="46082" name="Picture 2" descr="stuart cloth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2303462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2484438" y="1268413"/>
            <a:ext cx="41036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</a:rPr>
              <a:t>Fashions became more colourful</a:t>
            </a: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132138" y="1773238"/>
            <a:ext cx="4392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</a:rPr>
              <a:t>Most people still worked on the land, but industry was becoming more important</a:t>
            </a:r>
          </a:p>
        </p:txBody>
      </p:sp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3203575" y="2636838"/>
            <a:ext cx="54006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</a:rPr>
              <a:t>The fastest growing industry was coal. The iron industry, glass making and salt mining were also important</a:t>
            </a:r>
          </a:p>
        </p:txBody>
      </p:sp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3995738" y="3789363"/>
            <a:ext cx="4679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</a:rPr>
              <a:t>Small boys worked in the capital sweeping chimneys</a:t>
            </a:r>
          </a:p>
        </p:txBody>
      </p:sp>
      <p:sp>
        <p:nvSpPr>
          <p:cNvPr id="46087" name="TextBox 7"/>
          <p:cNvSpPr txBox="1">
            <a:spLocks noChangeArrowheads="1"/>
          </p:cNvSpPr>
          <p:nvPr/>
        </p:nvSpPr>
        <p:spPr bwMode="auto">
          <a:xfrm>
            <a:off x="179388" y="4076700"/>
            <a:ext cx="31686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</a:rPr>
              <a:t>There wasn’t much personal hygiene. People cleaned their teeth with salt on their finger</a:t>
            </a:r>
          </a:p>
        </p:txBody>
      </p:sp>
      <p:sp>
        <p:nvSpPr>
          <p:cNvPr id="46088" name="TextBox 8"/>
          <p:cNvSpPr txBox="1">
            <a:spLocks noChangeArrowheads="1"/>
          </p:cNvSpPr>
          <p:nvPr/>
        </p:nvSpPr>
        <p:spPr bwMode="auto">
          <a:xfrm>
            <a:off x="2339975" y="5084763"/>
            <a:ext cx="41036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</a:rPr>
              <a:t>The poor ate mostly vegetables and oysters, which were cheap.</a:t>
            </a:r>
          </a:p>
        </p:txBody>
      </p:sp>
      <p:sp>
        <p:nvSpPr>
          <p:cNvPr id="46089" name="TextBox 9"/>
          <p:cNvSpPr txBox="1">
            <a:spLocks noChangeArrowheads="1"/>
          </p:cNvSpPr>
          <p:nvPr/>
        </p:nvSpPr>
        <p:spPr bwMode="auto">
          <a:xfrm>
            <a:off x="6372225" y="4437063"/>
            <a:ext cx="2447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</a:rPr>
              <a:t>Beer was drunk more than milk or water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6425" cy="1431925"/>
          </a:xfrm>
        </p:spPr>
        <p:txBody>
          <a:bodyPr/>
          <a:lstStyle/>
          <a:p>
            <a:r>
              <a:rPr lang="en-US">
                <a:solidFill>
                  <a:srgbClr val="003E1F"/>
                </a:solidFill>
                <a:latin typeface="Palatino Linotype" charset="0"/>
              </a:rPr>
              <a:t>Life</a:t>
            </a:r>
            <a:r>
              <a:rPr lang="en-US">
                <a:latin typeface="Arial" charset="0"/>
              </a:rPr>
              <a:t> </a:t>
            </a:r>
            <a:r>
              <a:rPr lang="en-US">
                <a:solidFill>
                  <a:srgbClr val="003E1F"/>
                </a:solidFill>
                <a:latin typeface="Palatino Linotype" charset="0"/>
              </a:rPr>
              <a:t>in the 17th century</a:t>
            </a:r>
          </a:p>
        </p:txBody>
      </p:sp>
      <p:sp>
        <p:nvSpPr>
          <p:cNvPr id="47106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989138"/>
            <a:ext cx="4037013" cy="5318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Arial" charset="0"/>
              </a:rPr>
              <a:t>Science</a:t>
            </a:r>
          </a:p>
        </p:txBody>
      </p:sp>
      <p:pic>
        <p:nvPicPr>
          <p:cNvPr id="47107" name="Picture 4" descr="newto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196975"/>
            <a:ext cx="19542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 descr="microsc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1268413"/>
            <a:ext cx="2735263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Placeholder 2"/>
          <p:cNvSpPr txBox="1">
            <a:spLocks/>
          </p:cNvSpPr>
          <p:nvPr/>
        </p:nvSpPr>
        <p:spPr bwMode="auto">
          <a:xfrm>
            <a:off x="684213" y="4724400"/>
            <a:ext cx="40370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0" tIns="46800" rIns="90000" bIns="46800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3200">
                <a:solidFill>
                  <a:srgbClr val="000000"/>
                </a:solidFill>
              </a:rPr>
              <a:t>Witchcraft</a:t>
            </a:r>
          </a:p>
        </p:txBody>
      </p:sp>
      <p:sp>
        <p:nvSpPr>
          <p:cNvPr id="47110" name="Text Placeholder 2"/>
          <p:cNvSpPr txBox="1">
            <a:spLocks/>
          </p:cNvSpPr>
          <p:nvPr/>
        </p:nvSpPr>
        <p:spPr bwMode="auto">
          <a:xfrm>
            <a:off x="4859338" y="4508500"/>
            <a:ext cx="40370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0" tIns="46800" rIns="90000" bIns="46800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3200">
                <a:solidFill>
                  <a:srgbClr val="000000"/>
                </a:solidFill>
              </a:rPr>
              <a:t>Philosophy</a:t>
            </a:r>
          </a:p>
        </p:txBody>
      </p:sp>
      <p:sp>
        <p:nvSpPr>
          <p:cNvPr id="47111" name="Text Placeholder 2"/>
          <p:cNvSpPr txBox="1">
            <a:spLocks/>
          </p:cNvSpPr>
          <p:nvPr/>
        </p:nvSpPr>
        <p:spPr bwMode="auto">
          <a:xfrm>
            <a:off x="2051050" y="5732463"/>
            <a:ext cx="568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0" tIns="46800" rIns="90000" bIns="46800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3200">
                <a:solidFill>
                  <a:srgbClr val="000000"/>
                </a:solidFill>
              </a:rPr>
              <a:t>Art: literature, painting, music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449388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3E1F"/>
                </a:solidFill>
                <a:latin typeface="Palatino Linotype" charset="0"/>
              </a:rPr>
              <a:t>King James I (1603-1625)</a:t>
            </a:r>
            <a:br>
              <a:rPr lang="en-GB">
                <a:solidFill>
                  <a:srgbClr val="003E1F"/>
                </a:solidFill>
                <a:latin typeface="Palatino Linotype" charset="0"/>
              </a:rPr>
            </a:br>
            <a:r>
              <a:rPr lang="en-GB">
                <a:solidFill>
                  <a:srgbClr val="003E1F"/>
                </a:solidFill>
                <a:latin typeface="Palatino Linotype" charset="0"/>
              </a:rPr>
              <a:t>(James VI of Scotland)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562725" cy="5981700"/>
          </a:xfrm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GB" sz="2800" b="1" dirty="0" smtClean="0">
                <a:latin typeface="Palatino Linotype" charset="0"/>
              </a:rPr>
              <a:t>He believed he was king by God’s will and he expected Parliament to obey him without any question</a:t>
            </a:r>
          </a:p>
          <a:p>
            <a:pPr eaLnBrk="1" hangingPunct="1">
              <a:defRPr/>
            </a:pPr>
            <a:endParaRPr lang="en-GB" sz="2800" b="1" dirty="0" smtClean="0">
              <a:latin typeface="Palatino Linotype" charset="0"/>
            </a:endParaRPr>
          </a:p>
          <a:p>
            <a:pPr eaLnBrk="1" hangingPunct="1">
              <a:defRPr/>
            </a:pPr>
            <a:r>
              <a:rPr lang="es-ES_tradnl" sz="2800" b="1" dirty="0" smtClean="0">
                <a:latin typeface="Palatino Linotype" charset="0"/>
              </a:rPr>
              <a:t>He </a:t>
            </a:r>
            <a:r>
              <a:rPr lang="es-ES_tradnl" sz="2800" b="1" dirty="0" err="1" smtClean="0">
                <a:latin typeface="Palatino Linotype" charset="0"/>
              </a:rPr>
              <a:t>entertained</a:t>
            </a:r>
            <a:r>
              <a:rPr lang="es-ES_tradnl" sz="2800" b="1" dirty="0" smtClean="0">
                <a:latin typeface="Palatino Linotype" charset="0"/>
              </a:rPr>
              <a:t> so </a:t>
            </a:r>
            <a:r>
              <a:rPr lang="es-ES_tradnl" sz="2800" b="1" dirty="0" err="1" smtClean="0">
                <a:latin typeface="Palatino Linotype" charset="0"/>
              </a:rPr>
              <a:t>magnificently</a:t>
            </a:r>
            <a:r>
              <a:rPr lang="es-ES_tradnl" sz="2800" b="1" dirty="0" smtClean="0">
                <a:latin typeface="Palatino Linotype" charset="0"/>
              </a:rPr>
              <a:t> </a:t>
            </a:r>
            <a:r>
              <a:rPr lang="es-ES_tradnl" sz="2800" b="1" dirty="0" err="1" smtClean="0">
                <a:latin typeface="Palatino Linotype" charset="0"/>
              </a:rPr>
              <a:t>that</a:t>
            </a:r>
            <a:r>
              <a:rPr lang="es-ES_tradnl" sz="2800" b="1" dirty="0" smtClean="0">
                <a:latin typeface="Palatino Linotype" charset="0"/>
              </a:rPr>
              <a:t> he </a:t>
            </a:r>
            <a:r>
              <a:rPr lang="es-ES_tradnl" sz="2800" b="1" dirty="0" err="1" smtClean="0">
                <a:latin typeface="Palatino Linotype" charset="0"/>
              </a:rPr>
              <a:t>was</a:t>
            </a:r>
            <a:r>
              <a:rPr lang="es-ES_tradnl" sz="2800" b="1" dirty="0" smtClean="0">
                <a:latin typeface="Palatino Linotype" charset="0"/>
              </a:rPr>
              <a:t> </a:t>
            </a:r>
            <a:r>
              <a:rPr lang="es-ES_tradnl" sz="2800" b="1" dirty="0" err="1" smtClean="0">
                <a:latin typeface="Palatino Linotype" charset="0"/>
              </a:rPr>
              <a:t>often</a:t>
            </a:r>
            <a:r>
              <a:rPr lang="es-ES_tradnl" sz="2800" b="1" dirty="0" smtClean="0">
                <a:latin typeface="Palatino Linotype" charset="0"/>
              </a:rPr>
              <a:t> short of </a:t>
            </a:r>
            <a:r>
              <a:rPr lang="es-ES_tradnl" sz="2800" b="1" dirty="0" err="1" smtClean="0">
                <a:latin typeface="Palatino Linotype" charset="0"/>
              </a:rPr>
              <a:t>money</a:t>
            </a:r>
            <a:r>
              <a:rPr lang="es-ES_tradnl" sz="2800" b="1" dirty="0" smtClean="0">
                <a:latin typeface="Palatino Linotype" charset="0"/>
              </a:rPr>
              <a:t>. He </a:t>
            </a:r>
            <a:r>
              <a:rPr lang="es-ES_tradnl" sz="2800" b="1" dirty="0" err="1" smtClean="0">
                <a:latin typeface="Palatino Linotype" charset="0"/>
              </a:rPr>
              <a:t>had</a:t>
            </a:r>
            <a:r>
              <a:rPr lang="es-ES_tradnl" sz="2800" b="1" dirty="0" smtClean="0">
                <a:latin typeface="Palatino Linotype" charset="0"/>
              </a:rPr>
              <a:t> </a:t>
            </a:r>
            <a:r>
              <a:rPr lang="es-ES_tradnl" sz="2800" b="1" dirty="0" err="1" smtClean="0">
                <a:latin typeface="Palatino Linotype" charset="0"/>
              </a:rPr>
              <a:t>to</a:t>
            </a:r>
            <a:r>
              <a:rPr lang="es-ES_tradnl" sz="2800" b="1" dirty="0" smtClean="0">
                <a:latin typeface="Palatino Linotype" charset="0"/>
              </a:rPr>
              <a:t> </a:t>
            </a:r>
            <a:r>
              <a:rPr lang="es-ES_tradnl" sz="2800" b="1" dirty="0" err="1" smtClean="0">
                <a:latin typeface="Palatino Linotype" charset="0"/>
              </a:rPr>
              <a:t>ask</a:t>
            </a:r>
            <a:r>
              <a:rPr lang="es-ES_tradnl" sz="2800" b="1" dirty="0" smtClean="0">
                <a:latin typeface="Palatino Linotype" charset="0"/>
              </a:rPr>
              <a:t> </a:t>
            </a:r>
            <a:r>
              <a:rPr lang="es-ES_tradnl" sz="2800" b="1" dirty="0" err="1" smtClean="0">
                <a:latin typeface="Palatino Linotype" charset="0"/>
              </a:rPr>
              <a:t>Parliament</a:t>
            </a:r>
            <a:r>
              <a:rPr lang="es-ES_tradnl" sz="2800" b="1" dirty="0" smtClean="0">
                <a:latin typeface="Palatino Linotype" charset="0"/>
              </a:rPr>
              <a:t> </a:t>
            </a:r>
            <a:r>
              <a:rPr lang="es-ES_tradnl" sz="2800" b="1" dirty="0" err="1" smtClean="0">
                <a:latin typeface="Palatino Linotype" charset="0"/>
              </a:rPr>
              <a:t>for</a:t>
            </a:r>
            <a:r>
              <a:rPr lang="es-ES_tradnl" sz="2800" b="1" dirty="0" smtClean="0">
                <a:latin typeface="Palatino Linotype" charset="0"/>
              </a:rPr>
              <a:t> </a:t>
            </a:r>
            <a:r>
              <a:rPr lang="es-ES_tradnl" sz="2800" b="1" dirty="0" err="1" smtClean="0">
                <a:latin typeface="Palatino Linotype" charset="0"/>
              </a:rPr>
              <a:t>money</a:t>
            </a:r>
            <a:r>
              <a:rPr lang="es-ES_tradnl" sz="2800" b="1" dirty="0" smtClean="0">
                <a:latin typeface="Palatino Linotype" charset="0"/>
              </a:rPr>
              <a:t> </a:t>
            </a:r>
            <a:r>
              <a:rPr lang="es-ES_tradnl" sz="2800" b="1" dirty="0" err="1" smtClean="0">
                <a:latin typeface="Palatino Linotype" charset="0"/>
              </a:rPr>
              <a:t>to</a:t>
            </a:r>
            <a:r>
              <a:rPr lang="es-ES_tradnl" sz="2800" b="1" dirty="0" smtClean="0">
                <a:latin typeface="Palatino Linotype" charset="0"/>
              </a:rPr>
              <a:t> </a:t>
            </a:r>
            <a:r>
              <a:rPr lang="es-ES_tradnl" sz="2800" b="1" dirty="0" err="1" smtClean="0">
                <a:latin typeface="Palatino Linotype" charset="0"/>
              </a:rPr>
              <a:t>wage</a:t>
            </a:r>
            <a:r>
              <a:rPr lang="es-ES_tradnl" sz="2800" b="1" dirty="0" smtClean="0">
                <a:latin typeface="Palatino Linotype" charset="0"/>
              </a:rPr>
              <a:t> </a:t>
            </a:r>
            <a:r>
              <a:rPr lang="es-ES_tradnl" sz="2800" b="1" dirty="0" err="1" smtClean="0">
                <a:latin typeface="Palatino Linotype" charset="0"/>
              </a:rPr>
              <a:t>wars</a:t>
            </a:r>
            <a:r>
              <a:rPr lang="es-ES_tradnl" sz="2800" b="1" dirty="0" smtClean="0">
                <a:latin typeface="Palatino Linotype" charset="0"/>
              </a:rPr>
              <a:t>. </a:t>
            </a:r>
            <a:r>
              <a:rPr lang="es-ES_tradnl" sz="2800" b="1" dirty="0" err="1" smtClean="0">
                <a:latin typeface="Palatino Linotype" charset="0"/>
              </a:rPr>
              <a:t>This</a:t>
            </a:r>
            <a:r>
              <a:rPr lang="es-ES_tradnl" sz="2800" b="1" dirty="0" smtClean="0">
                <a:latin typeface="Palatino Linotype" charset="0"/>
              </a:rPr>
              <a:t> </a:t>
            </a:r>
            <a:r>
              <a:rPr lang="es-ES_tradnl" sz="2800" b="1" dirty="0" err="1" smtClean="0">
                <a:latin typeface="Palatino Linotype" charset="0"/>
              </a:rPr>
              <a:t>made</a:t>
            </a:r>
            <a:r>
              <a:rPr lang="es-ES_tradnl" sz="2800" b="1" dirty="0" smtClean="0">
                <a:latin typeface="Palatino Linotype" charset="0"/>
              </a:rPr>
              <a:t> </a:t>
            </a:r>
            <a:r>
              <a:rPr lang="es-ES_tradnl" sz="2800" b="1" dirty="0" err="1" smtClean="0">
                <a:latin typeface="Palatino Linotype" charset="0"/>
              </a:rPr>
              <a:t>him</a:t>
            </a:r>
            <a:r>
              <a:rPr lang="es-ES_tradnl" sz="2800" b="1" dirty="0" smtClean="0">
                <a:latin typeface="Palatino Linotype" charset="0"/>
              </a:rPr>
              <a:t> </a:t>
            </a:r>
            <a:r>
              <a:rPr lang="es-ES_tradnl" sz="2800" b="1" dirty="0" err="1" smtClean="0">
                <a:latin typeface="Palatino Linotype" charset="0"/>
              </a:rPr>
              <a:t>unpopular</a:t>
            </a:r>
            <a:endParaRPr lang="es-ES_tradnl" sz="2800" b="1" dirty="0" smtClean="0">
              <a:latin typeface="Palatino Linotype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t-EE" sz="2800" b="1" dirty="0">
              <a:latin typeface="Palatino Linotype" charset="0"/>
            </a:endParaRPr>
          </a:p>
          <a:p>
            <a:pPr eaLnBrk="1" hangingPunct="1">
              <a:defRPr/>
            </a:pPr>
            <a:r>
              <a:rPr lang="et-EE" sz="2800" b="1" dirty="0" smtClean="0">
                <a:latin typeface="Palatino Linotype" charset="0"/>
              </a:rPr>
              <a:t>During his reign there were two main problems: the Power of Parliament and religion</a:t>
            </a:r>
          </a:p>
          <a:p>
            <a:pPr eaLnBrk="1" hangingPunct="1">
              <a:defRPr/>
            </a:pPr>
            <a:endParaRPr lang="et-EE" dirty="0" smtClean="0">
              <a:latin typeface="Arial" charset="0"/>
            </a:endParaRPr>
          </a:p>
          <a:p>
            <a:pPr eaLnBrk="1" hangingPunct="1">
              <a:defRPr/>
            </a:pPr>
            <a:endParaRPr lang="et-EE" dirty="0">
              <a:latin typeface="Arial" charset="0"/>
            </a:endParaRPr>
          </a:p>
        </p:txBody>
      </p:sp>
      <p:pic>
        <p:nvPicPr>
          <p:cNvPr id="4" name="Picture 4" descr="jamesIsom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8" y="1844824"/>
            <a:ext cx="2216151" cy="3811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25563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t-EE" sz="4000">
                <a:solidFill>
                  <a:srgbClr val="003E1F"/>
                </a:solidFill>
                <a:latin typeface="Palatino Linotype" charset="0"/>
              </a:rPr>
              <a:t>T</a:t>
            </a:r>
            <a:r>
              <a:rPr lang="en-GB" sz="4000">
                <a:solidFill>
                  <a:srgbClr val="003E1F"/>
                </a:solidFill>
                <a:latin typeface="Palatino Linotype" charset="0"/>
              </a:rPr>
              <a:t>he Gunpowder Plot </a:t>
            </a:r>
            <a:br>
              <a:rPr lang="en-GB" sz="4000">
                <a:solidFill>
                  <a:srgbClr val="003E1F"/>
                </a:solidFill>
                <a:latin typeface="Palatino Linotype" charset="0"/>
              </a:rPr>
            </a:br>
            <a:endParaRPr lang="en-GB" sz="4000">
              <a:solidFill>
                <a:srgbClr val="003E1F"/>
              </a:solidFill>
              <a:latin typeface="Palatino Linotype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4286250" cy="8105775"/>
          </a:xfrm>
        </p:spPr>
        <p:txBody>
          <a:bodyPr lIns="0" tIns="0" rIns="0" bIns="0">
            <a:spAutoFit/>
          </a:bodyPr>
          <a:lstStyle/>
          <a:p>
            <a:pPr eaLnBrk="1" hangingPunct="1"/>
            <a:endParaRPr lang="et-EE" sz="2800" b="1">
              <a:latin typeface="Palatino Linotype" charset="0"/>
            </a:endParaRPr>
          </a:p>
          <a:p>
            <a:pPr eaLnBrk="1" hangingPunct="1"/>
            <a:r>
              <a:rPr lang="et-EE" sz="2000" b="1">
                <a:latin typeface="Palatino Linotype" charset="0"/>
              </a:rPr>
              <a:t>James had been sympathetic to Catholics. His wife was a Catholic but now he needed the support of the P</a:t>
            </a:r>
            <a:r>
              <a:rPr lang="en-US" sz="2000" b="1">
                <a:latin typeface="Palatino Linotype" charset="0"/>
              </a:rPr>
              <a:t>u</a:t>
            </a:r>
            <a:r>
              <a:rPr lang="et-EE" sz="2000" b="1">
                <a:latin typeface="Palatino Linotype" charset="0"/>
              </a:rPr>
              <a:t>ritan nobility. So, he declared that he detested Catholicism and had all priests expelled.</a:t>
            </a:r>
          </a:p>
          <a:p>
            <a:pPr eaLnBrk="1" hangingPunct="1"/>
            <a:r>
              <a:rPr lang="et-EE" sz="2000" b="1">
                <a:latin typeface="Palatino Linotype" charset="0"/>
              </a:rPr>
              <a:t>Agroup of Roman Catholic nobles, led by a Catholic soldier Guy Fwakes, plotted to blow up Parliament and kill the king. It took place on 5ht November in 1605.</a:t>
            </a:r>
            <a:br>
              <a:rPr lang="et-EE" sz="2000" b="1">
                <a:latin typeface="Palatino Linotype" charset="0"/>
              </a:rPr>
            </a:br>
            <a:endParaRPr lang="et-EE" sz="2000" b="1">
              <a:latin typeface="Palatino Linotype" charset="0"/>
            </a:endParaRPr>
          </a:p>
          <a:p>
            <a:pPr eaLnBrk="1" hangingPunct="1"/>
            <a:r>
              <a:rPr lang="et-EE" sz="2000" b="1">
                <a:latin typeface="Palatino Linotype" charset="0"/>
              </a:rPr>
              <a:t>The plot was discovered. All the plotters were arrested and then hung and quartered</a:t>
            </a:r>
          </a:p>
          <a:p>
            <a:pPr eaLnBrk="1" hangingPunct="1"/>
            <a:endParaRPr lang="et-EE" sz="2000" b="1">
              <a:latin typeface="Palatino Linotype" charset="0"/>
            </a:endParaRPr>
          </a:p>
          <a:p>
            <a:pPr eaLnBrk="1" hangingPunct="1"/>
            <a:endParaRPr lang="et-EE" sz="2000" b="1">
              <a:latin typeface="Palatino Linotype" charset="0"/>
            </a:endParaRPr>
          </a:p>
          <a:p>
            <a:pPr eaLnBrk="1" hangingPunct="1"/>
            <a:endParaRPr lang="et-EE" sz="2000" b="1">
              <a:latin typeface="Palatino Linotype" charset="0"/>
            </a:endParaRPr>
          </a:p>
          <a:p>
            <a:pPr eaLnBrk="1" hangingPunct="1"/>
            <a:endParaRPr lang="et-EE" sz="2000" b="1">
              <a:latin typeface="Palatino Linotype" charset="0"/>
            </a:endParaRPr>
          </a:p>
          <a:p>
            <a:pPr eaLnBrk="1" hangingPunct="1"/>
            <a:endParaRPr lang="et-EE" sz="2000" b="1">
              <a:latin typeface="Palatino Linotype" charset="0"/>
            </a:endParaRPr>
          </a:p>
          <a:p>
            <a:pPr eaLnBrk="1" hangingPunct="1">
              <a:buFont typeface="Arial" charset="0"/>
              <a:buNone/>
            </a:pPr>
            <a:endParaRPr lang="et-EE" sz="2800" b="1">
              <a:latin typeface="Palatino Linotype" charset="0"/>
            </a:endParaRPr>
          </a:p>
          <a:p>
            <a:pPr eaLnBrk="1" hangingPunct="1"/>
            <a:endParaRPr lang="et-EE">
              <a:latin typeface="Arial" charset="0"/>
            </a:endParaRPr>
          </a:p>
        </p:txBody>
      </p:sp>
      <p:pic>
        <p:nvPicPr>
          <p:cNvPr id="20483" name="Picture 4" descr="plotters_gunpowde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989138"/>
            <a:ext cx="43878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003E1F"/>
                </a:solidFill>
                <a:latin typeface="Palatino Linotype" charset="0"/>
              </a:rPr>
              <a:t>The Pilgrim Fathers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Like the Catholics, the Puritans were not allowed to worship as they wished. In 1620 they sailed across the Atlantic and set up home in America.</a:t>
            </a:r>
          </a:p>
        </p:txBody>
      </p:sp>
      <p:pic>
        <p:nvPicPr>
          <p:cNvPr id="22531" name="Picture 3" descr="Mayflo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3573463"/>
            <a:ext cx="4054475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3419475" y="6381750"/>
            <a:ext cx="2736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The Mayflower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25563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003E1F"/>
                </a:solidFill>
                <a:latin typeface="Palatino Linotype" charset="0"/>
              </a:rPr>
              <a:t>Charles I (1625-1649)</a:t>
            </a:r>
            <a:br>
              <a:rPr lang="en-GB" sz="4000">
                <a:solidFill>
                  <a:srgbClr val="003E1F"/>
                </a:solidFill>
                <a:latin typeface="Palatino Linotype" charset="0"/>
              </a:rPr>
            </a:br>
            <a:endParaRPr lang="en-GB" sz="4000">
              <a:solidFill>
                <a:srgbClr val="003E1F"/>
              </a:solidFill>
              <a:latin typeface="Palatino Linotype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50" y="1571625"/>
            <a:ext cx="5267325" cy="4924425"/>
          </a:xfrm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2400" b="1">
                <a:latin typeface="Palatino Linotype" charset="0"/>
              </a:rPr>
              <a:t>He was </a:t>
            </a:r>
            <a:r>
              <a:rPr lang="es-ES_tradnl" sz="2400" b="1">
                <a:latin typeface="Palatino Linotype" charset="0"/>
              </a:rPr>
              <a:t>very clever, good at languages, but he was also weak and sickly. He stuttered.</a:t>
            </a:r>
            <a:endParaRPr lang="et-EE" sz="2400" b="1">
              <a:latin typeface="Palatino Linotype" charset="0"/>
            </a:endParaRPr>
          </a:p>
          <a:p>
            <a:pPr eaLnBrk="1" hangingPunct="1"/>
            <a:r>
              <a:rPr lang="et-EE" sz="2400" b="1">
                <a:latin typeface="Palatino Linotype" charset="0"/>
              </a:rPr>
              <a:t>He </a:t>
            </a:r>
            <a:r>
              <a:rPr lang="en-US" sz="2400" b="1">
                <a:latin typeface="Palatino Linotype" charset="0"/>
              </a:rPr>
              <a:t>inherited a country with money problems. He didn’t have the support of Parliament to raise money for his own expenses and wars. He demanded taxes without Parliament’s permission.</a:t>
            </a:r>
            <a:endParaRPr lang="et-EE" sz="2400" b="1">
              <a:latin typeface="Palatino Linotype" charset="0"/>
            </a:endParaRPr>
          </a:p>
          <a:p>
            <a:pPr eaLnBrk="1" hangingPunct="1"/>
            <a:r>
              <a:rPr lang="es-ES_tradnl" sz="2400" b="1">
                <a:latin typeface="Palatino Linotype" charset="0"/>
              </a:rPr>
              <a:t>In 1642 he declared the war on the Parliamentarians. Charles’s supporters were called the “</a:t>
            </a:r>
            <a:r>
              <a:rPr lang="es-ES_tradnl" altLang="ja-JP" sz="2400" b="1">
                <a:latin typeface="Palatino Linotype" charset="0"/>
              </a:rPr>
              <a:t>Royalists</a:t>
            </a:r>
            <a:r>
              <a:rPr lang="es-ES_tradnl" sz="2400" b="1">
                <a:latin typeface="Palatino Linotype" charset="0"/>
              </a:rPr>
              <a:t>”</a:t>
            </a:r>
            <a:r>
              <a:rPr lang="es-ES_tradnl" altLang="ja-JP" sz="2400" b="1">
                <a:latin typeface="Palatino Linotype" charset="0"/>
              </a:rPr>
              <a:t>.</a:t>
            </a:r>
            <a:endParaRPr lang="en-US" altLang="ja-JP" sz="2400" b="1">
              <a:latin typeface="Palatino Linotype" charset="0"/>
            </a:endParaRPr>
          </a:p>
          <a:p>
            <a:pPr eaLnBrk="1" hangingPunct="1"/>
            <a:endParaRPr lang="et-EE">
              <a:latin typeface="Arial" charset="0"/>
            </a:endParaRPr>
          </a:p>
        </p:txBody>
      </p:sp>
      <p:pic>
        <p:nvPicPr>
          <p:cNvPr id="10244" name="Picture 4" descr="Charles_I_with_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5" y="1700215"/>
            <a:ext cx="3190875" cy="4189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1000125" y="-614363"/>
            <a:ext cx="7019925" cy="2557463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t-EE" sz="4000">
                <a:solidFill>
                  <a:srgbClr val="003E1F"/>
                </a:solidFill>
                <a:latin typeface="Palatino Linotype" charset="0"/>
              </a:rPr>
              <a:t/>
            </a:r>
            <a:br>
              <a:rPr lang="et-EE" sz="4000">
                <a:solidFill>
                  <a:srgbClr val="003E1F"/>
                </a:solidFill>
                <a:latin typeface="Palatino Linotype" charset="0"/>
              </a:rPr>
            </a:br>
            <a:r>
              <a:rPr lang="et-EE" sz="4000">
                <a:solidFill>
                  <a:srgbClr val="003E1F"/>
                </a:solidFill>
                <a:latin typeface="Palatino Linotype" charset="0"/>
              </a:rPr>
              <a:t>The English Civil War (1642-1648)</a:t>
            </a:r>
            <a:br>
              <a:rPr lang="et-EE" sz="4000">
                <a:solidFill>
                  <a:srgbClr val="003E1F"/>
                </a:solidFill>
                <a:latin typeface="Palatino Linotype" charset="0"/>
              </a:rPr>
            </a:br>
            <a:endParaRPr lang="en-GB" sz="4000">
              <a:solidFill>
                <a:srgbClr val="003E1F"/>
              </a:solidFill>
              <a:latin typeface="Palatino Linotype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133600"/>
            <a:ext cx="4430713" cy="3267075"/>
          </a:xfrm>
        </p:spPr>
        <p:txBody>
          <a:bodyPr lIns="0" tIns="0" rIns="0" bIns="0">
            <a:spAutoFit/>
          </a:bodyPr>
          <a:lstStyle/>
          <a:p>
            <a:pPr eaLnBrk="1" hangingPunct="1">
              <a:buFont typeface="Arial" charset="0"/>
              <a:buNone/>
            </a:pPr>
            <a:endParaRPr lang="et-EE" sz="2800" b="1">
              <a:latin typeface="Palatino Linotype" charset="0"/>
            </a:endParaRPr>
          </a:p>
          <a:p>
            <a:pPr eaLnBrk="1" hangingPunct="1"/>
            <a:r>
              <a:rPr lang="en-US" sz="2800" b="1">
                <a:latin typeface="Palatino Linotype" charset="0"/>
              </a:rPr>
              <a:t>When the Civil War began people had to choose sides. Some families were divided fighting on opposite sides.</a:t>
            </a:r>
            <a:endParaRPr lang="et-EE" sz="2800" b="1">
              <a:latin typeface="Palatino Linotype" charset="0"/>
            </a:endParaRPr>
          </a:p>
          <a:p>
            <a:pPr eaLnBrk="1" hangingPunct="1"/>
            <a:endParaRPr lang="et-EE">
              <a:latin typeface="Arial" charset="0"/>
            </a:endParaRPr>
          </a:p>
        </p:txBody>
      </p:sp>
      <p:pic>
        <p:nvPicPr>
          <p:cNvPr id="11268" name="Picture 4" descr="ecw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2276872"/>
            <a:ext cx="4176713" cy="3167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70167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latin typeface="Arial" charset="0"/>
              </a:rPr>
              <a:t>Oliver Cromwell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4679950" cy="5402262"/>
          </a:xfrm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t-EE" sz="2800">
                <a:latin typeface="Palatino Linotype" charset="0"/>
              </a:rPr>
              <a:t>He tried to make a deal with Charles, but when the king continued to rebel he decided to arrest him and put him on trial for treason.</a:t>
            </a:r>
          </a:p>
          <a:p>
            <a:pPr eaLnBrk="1" hangingPunct="1"/>
            <a:r>
              <a:rPr lang="et-EE" sz="2800">
                <a:latin typeface="Palatino Linotype" charset="0"/>
              </a:rPr>
              <a:t>Defeated the supporters of the king's son Charles II. It meant the triumph of Parliament</a:t>
            </a:r>
          </a:p>
          <a:p>
            <a:pPr eaLnBrk="1" hangingPunct="1"/>
            <a:endParaRPr lang="et-EE" sz="2800">
              <a:latin typeface="Palatino Linotype" charset="0"/>
            </a:endParaRPr>
          </a:p>
          <a:p>
            <a:pPr eaLnBrk="1" hangingPunct="1"/>
            <a:endParaRPr lang="et-EE">
              <a:latin typeface="Palatino Linotype" charset="0"/>
            </a:endParaRPr>
          </a:p>
          <a:p>
            <a:pPr eaLnBrk="1" hangingPunct="1"/>
            <a:endParaRPr lang="et-EE">
              <a:latin typeface="Arial" charset="0"/>
            </a:endParaRPr>
          </a:p>
        </p:txBody>
      </p:sp>
      <p:pic>
        <p:nvPicPr>
          <p:cNvPr id="27651" name="Picture 5" descr="oliver-cromwell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1341438"/>
            <a:ext cx="3409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92075"/>
            <a:ext cx="8229600" cy="1327150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t-EE" sz="4000">
                <a:latin typeface="Arial" charset="0"/>
              </a:rPr>
              <a:t>The Execution of the King and</a:t>
            </a:r>
            <a:br>
              <a:rPr lang="et-EE" sz="4000">
                <a:latin typeface="Arial" charset="0"/>
              </a:rPr>
            </a:br>
            <a:r>
              <a:rPr lang="et-EE" sz="4000">
                <a:latin typeface="Arial" charset="0"/>
              </a:rPr>
              <a:t>T</a:t>
            </a:r>
            <a:r>
              <a:rPr lang="en-GB" sz="4000">
                <a:latin typeface="Arial" charset="0"/>
              </a:rPr>
              <a:t>he Commonwealth 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17888"/>
          </a:xfrm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t-EE" sz="2800">
                <a:latin typeface="Palatino Linotype" charset="0"/>
              </a:rPr>
              <a:t>The king was sentenced to death</a:t>
            </a:r>
          </a:p>
          <a:p>
            <a:pPr eaLnBrk="1" hangingPunct="1"/>
            <a:r>
              <a:rPr lang="et-EE" sz="2800">
                <a:latin typeface="Palatino Linotype" charset="0"/>
              </a:rPr>
              <a:t>Britain became a republic, called the Commonwealth.</a:t>
            </a:r>
          </a:p>
          <a:p>
            <a:pPr eaLnBrk="1" hangingPunct="1"/>
            <a:r>
              <a:rPr lang="et-EE" sz="2800">
                <a:latin typeface="Palatino Linotype" charset="0"/>
              </a:rPr>
              <a:t>Cromwell ruled as Lord Protector.</a:t>
            </a:r>
          </a:p>
          <a:p>
            <a:pPr eaLnBrk="1" hangingPunct="1"/>
            <a:r>
              <a:rPr lang="et-EE" sz="2800">
                <a:latin typeface="Palatino Linotype" charset="0"/>
              </a:rPr>
              <a:t>He was a Puritan and passed lawas that many people disliked and wanted a return to things as they used to</a:t>
            </a:r>
          </a:p>
          <a:p>
            <a:pPr eaLnBrk="1" hangingPunct="1"/>
            <a:endParaRPr lang="et-EE" sz="2800"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55588"/>
            <a:ext cx="8229600" cy="1447801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3E1F"/>
                </a:solidFill>
                <a:latin typeface="Palatino Linotype" charset="0"/>
              </a:rPr>
              <a:t>Charles II (1660-1685)</a:t>
            </a:r>
            <a:br>
              <a:rPr lang="en-GB">
                <a:solidFill>
                  <a:srgbClr val="003E1F"/>
                </a:solidFill>
                <a:latin typeface="Palatino Linotype" charset="0"/>
              </a:rPr>
            </a:br>
            <a:r>
              <a:rPr lang="en-GB">
                <a:solidFill>
                  <a:srgbClr val="003E1F"/>
                </a:solidFill>
                <a:latin typeface="Palatino Linotype" charset="0"/>
              </a:rPr>
              <a:t>Restoration of the Monarchy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4583112" cy="4638675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 dirty="0" smtClean="0">
                <a:latin typeface="Palatino Linotype" charset="0"/>
              </a:rPr>
              <a:t>The army invited Charles I’s son to return from abroad to become King Charles II.</a:t>
            </a:r>
            <a:endParaRPr lang="en-GB" sz="2400" b="1" dirty="0">
              <a:latin typeface="Palatino Linotype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 dirty="0" smtClean="0">
                <a:latin typeface="Palatino Linotype" charset="0"/>
              </a:rPr>
              <a:t>He was </a:t>
            </a:r>
            <a:r>
              <a:rPr lang="en-GB" sz="2400" b="1" dirty="0">
                <a:latin typeface="Palatino Linotype" charset="0"/>
              </a:rPr>
              <a:t>known as </a:t>
            </a:r>
            <a:r>
              <a:rPr lang="en-GB" sz="2400" b="1" dirty="0" smtClean="0">
                <a:latin typeface="Palatino Linotype" charset="0"/>
              </a:rPr>
              <a:t>“the Merry Monarch”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b="1" dirty="0">
              <a:latin typeface="Palatino Linotype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 dirty="0" smtClean="0">
                <a:latin typeface="Palatino Linotype" charset="0"/>
              </a:rPr>
              <a:t>He strengthened the </a:t>
            </a:r>
            <a:r>
              <a:rPr lang="en-GB" sz="2400" b="1" dirty="0">
                <a:latin typeface="Palatino Linotype" charset="0"/>
              </a:rPr>
              <a:t>C</a:t>
            </a:r>
            <a:r>
              <a:rPr lang="en-GB" sz="2400" b="1" dirty="0" smtClean="0">
                <a:latin typeface="Palatino Linotype" charset="0"/>
              </a:rPr>
              <a:t>hurch of England and passed laws discriminating the Catholics.</a:t>
            </a:r>
          </a:p>
          <a:p>
            <a:pPr marL="0" indent="0" eaLnBrk="1" hangingPunct="1">
              <a:lnSpc>
                <a:spcPct val="93000"/>
              </a:lnSpc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b="1" dirty="0" smtClean="0">
              <a:latin typeface="Palatino Linotype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 dirty="0" smtClean="0">
                <a:latin typeface="Palatino Linotype" charset="0"/>
              </a:rPr>
              <a:t>Converted </a:t>
            </a:r>
            <a:r>
              <a:rPr lang="en-GB" sz="2400" b="1" dirty="0">
                <a:latin typeface="Palatino Linotype" charset="0"/>
              </a:rPr>
              <a:t>to Roman Catholicism on his deathbed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2" y="1593852"/>
            <a:ext cx="334962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ikekujundus">
  <a:themeElements>
    <a:clrScheme name="Vaike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ikekujundus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Vaike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795</Words>
  <Application>Microsoft Macintosh PowerPoint</Application>
  <PresentationFormat>On-screen Show (4:3)</PresentationFormat>
  <Paragraphs>88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ＭＳ Ｐゴシック</vt:lpstr>
      <vt:lpstr>Times New Roman</vt:lpstr>
      <vt:lpstr>Old English Text MT</vt:lpstr>
      <vt:lpstr>Palatino Linotype</vt:lpstr>
      <vt:lpstr>Vaikekujundus</vt:lpstr>
      <vt:lpstr>The Stuarts</vt:lpstr>
      <vt:lpstr>King James I (1603-1625) (James VI of Scotland)</vt:lpstr>
      <vt:lpstr>The Gunpowder Plot  </vt:lpstr>
      <vt:lpstr>The Pilgrim Fathers</vt:lpstr>
      <vt:lpstr>Charles I (1625-1649) </vt:lpstr>
      <vt:lpstr> The English Civil War (1642-1648) </vt:lpstr>
      <vt:lpstr>Oliver Cromwell</vt:lpstr>
      <vt:lpstr>The Execution of the King and The Commonwealth </vt:lpstr>
      <vt:lpstr>Charles II (1660-1685) Restoration of the Monarchy</vt:lpstr>
      <vt:lpstr>The Great Plague of London</vt:lpstr>
      <vt:lpstr>The Great Plague of London</vt:lpstr>
      <vt:lpstr>The Great Fire of London</vt:lpstr>
      <vt:lpstr>The Great Fire of London </vt:lpstr>
      <vt:lpstr>St Paul’s Cathedral</vt:lpstr>
      <vt:lpstr>James II (1685-1688)</vt:lpstr>
      <vt:lpstr>William and Mary (1688-1702)</vt:lpstr>
      <vt:lpstr>Anne (1702-1714)</vt:lpstr>
      <vt:lpstr>Daily Life in The Stuarts</vt:lpstr>
      <vt:lpstr>Life in the 17th century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Stuarts</dc:title>
  <cp:lastModifiedBy>Stephen</cp:lastModifiedBy>
  <cp:revision>30</cp:revision>
  <dcterms:modified xsi:type="dcterms:W3CDTF">2016-10-12T13:43:28Z</dcterms:modified>
</cp:coreProperties>
</file>